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E9400CA-4E4B-4CC0-9515-40D980D44856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8B333E82-06AF-4849-92D4-895F7E33B78E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Guide to Professional Learning Communities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150520"/>
          </a:xfrm>
        </p:spPr>
        <p:txBody>
          <a:bodyPr>
            <a:norm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sz="2000" dirty="0" smtClean="0"/>
              <a:t>Student:  Donna Ward</a:t>
            </a:r>
          </a:p>
          <a:p>
            <a:pPr algn="ctr"/>
            <a:endParaRPr lang="en-US" sz="2800" dirty="0" smtClean="0"/>
          </a:p>
          <a:p>
            <a:pPr algn="ctr"/>
            <a:endParaRPr lang="en-US" sz="2800" b="1" dirty="0" smtClean="0"/>
          </a:p>
          <a:p>
            <a:pPr algn="ctr"/>
            <a:endParaRPr lang="en-US" sz="2800" b="1" dirty="0" smtClean="0"/>
          </a:p>
          <a:p>
            <a:pPr algn="ctr"/>
            <a:r>
              <a:rPr lang="en-US" sz="1600" b="1" dirty="0" smtClean="0"/>
              <a:t>EDL </a:t>
            </a:r>
            <a:r>
              <a:rPr lang="en-US" sz="1600" b="1" dirty="0" smtClean="0"/>
              <a:t>526: Essential Organization and Management For School Leaders</a:t>
            </a:r>
            <a:endParaRPr lang="en-US" sz="1600" dirty="0" smtClean="0"/>
          </a:p>
          <a:p>
            <a:pPr algn="ctr"/>
            <a:endParaRPr lang="en-US" sz="1600" b="1" dirty="0" smtClean="0"/>
          </a:p>
          <a:p>
            <a:pPr algn="ctr"/>
            <a:r>
              <a:rPr lang="en-US" sz="1600" b="1" dirty="0" smtClean="0"/>
              <a:t>Dr</a:t>
            </a:r>
            <a:r>
              <a:rPr lang="en-US" sz="1600" b="1" dirty="0" smtClean="0"/>
              <a:t>. Marsha L. Carr, Asst. Professor</a:t>
            </a:r>
            <a:endParaRPr lang="en-US" sz="1600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Transform School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975192"/>
          </a:xfrm>
        </p:spPr>
        <p:txBody>
          <a:bodyPr/>
          <a:lstStyle/>
          <a:p>
            <a:r>
              <a:rPr lang="en-US" dirty="0" smtClean="0"/>
              <a:t>Choose interested teachers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Come up with a plan for adding other teachers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Determine common meeting time </a:t>
            </a:r>
          </a:p>
          <a:p>
            <a:endParaRPr lang="en-US" dirty="0" smtClean="0"/>
          </a:p>
          <a:p>
            <a:r>
              <a:rPr lang="en-US" dirty="0" smtClean="0"/>
              <a:t>Identify a focus area for the team’s work</a:t>
            </a:r>
          </a:p>
          <a:p>
            <a:pPr lvl="0">
              <a:buNone/>
            </a:pPr>
            <a:r>
              <a:rPr lang="en-US" sz="1000" dirty="0" smtClean="0"/>
              <a:t>Matthews, L. J., and Crow, G. M. (2010) </a:t>
            </a:r>
            <a:r>
              <a:rPr lang="en-US" sz="1000" i="1" dirty="0" smtClean="0"/>
              <a:t>The </a:t>
            </a:r>
            <a:r>
              <a:rPr lang="en-US" sz="1000" i="1" dirty="0" err="1" smtClean="0"/>
              <a:t>Principalship</a:t>
            </a:r>
            <a:r>
              <a:rPr lang="en-US" sz="1000" i="1" dirty="0" smtClean="0"/>
              <a:t>: New roles in a professional learning community. </a:t>
            </a:r>
            <a:r>
              <a:rPr lang="en-US" sz="1000" dirty="0" smtClean="0"/>
              <a:t>(3</a:t>
            </a:r>
            <a:r>
              <a:rPr lang="en-US" sz="1000" baseline="30000" dirty="0" smtClean="0"/>
              <a:t>rd</a:t>
            </a:r>
            <a:r>
              <a:rPr lang="en-US" sz="1000" dirty="0" smtClean="0"/>
              <a:t> ed.). Boston, MA: Pearson Education, Inc.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what part of the focus area the team will address</a:t>
            </a:r>
          </a:p>
          <a:p>
            <a:endParaRPr lang="en-US" dirty="0" smtClean="0"/>
          </a:p>
          <a:p>
            <a:r>
              <a:rPr lang="en-US" dirty="0" smtClean="0"/>
              <a:t>Develop a goal that meets the guidelines</a:t>
            </a:r>
          </a:p>
          <a:p>
            <a:endParaRPr lang="en-US" dirty="0" smtClean="0"/>
          </a:p>
          <a:p>
            <a:r>
              <a:rPr lang="en-US" dirty="0" smtClean="0"/>
              <a:t>Agree on the goal with total team support</a:t>
            </a:r>
          </a:p>
          <a:p>
            <a:pPr lvl="0">
              <a:buNone/>
            </a:pPr>
            <a:r>
              <a:rPr lang="en-US" sz="1000" dirty="0" smtClean="0"/>
              <a:t>Matthews, L. J., and Crow, G. M. (2010) </a:t>
            </a:r>
            <a:r>
              <a:rPr lang="en-US" sz="1000" i="1" dirty="0" smtClean="0"/>
              <a:t>The </a:t>
            </a:r>
            <a:r>
              <a:rPr lang="en-US" sz="1000" i="1" dirty="0" err="1" smtClean="0"/>
              <a:t>Principalship</a:t>
            </a:r>
            <a:r>
              <a:rPr lang="en-US" sz="1000" i="1" dirty="0" smtClean="0"/>
              <a:t>: New roles in a professional learning community. </a:t>
            </a:r>
            <a:r>
              <a:rPr lang="en-US" sz="1000" dirty="0" smtClean="0"/>
              <a:t>(3</a:t>
            </a:r>
            <a:r>
              <a:rPr lang="en-US" sz="1000" baseline="30000" dirty="0" smtClean="0"/>
              <a:t>rd</a:t>
            </a:r>
            <a:r>
              <a:rPr lang="en-US" sz="1000" dirty="0" smtClean="0"/>
              <a:t> ed.). Boston, MA: Pearson Education, Inc.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and carry out actions based on the goal</a:t>
            </a:r>
          </a:p>
          <a:p>
            <a:endParaRPr lang="en-US" dirty="0" smtClean="0"/>
          </a:p>
          <a:p>
            <a:r>
              <a:rPr lang="en-US" dirty="0" smtClean="0"/>
              <a:t>Assess progress and adjust the goal when needed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0">
              <a:buNone/>
            </a:pPr>
            <a:r>
              <a:rPr lang="en-US" sz="1000" dirty="0" smtClean="0"/>
              <a:t>Matthews, L. J., and Crow, G. M. (2010) </a:t>
            </a:r>
            <a:r>
              <a:rPr lang="en-US" sz="1000" i="1" dirty="0" smtClean="0"/>
              <a:t>The </a:t>
            </a:r>
            <a:r>
              <a:rPr lang="en-US" sz="1000" i="1" dirty="0" err="1" smtClean="0"/>
              <a:t>Principalship</a:t>
            </a:r>
            <a:r>
              <a:rPr lang="en-US" sz="1000" i="1" dirty="0" smtClean="0"/>
              <a:t>: New roles in a professional learning community. </a:t>
            </a:r>
            <a:r>
              <a:rPr lang="en-US" sz="1000" dirty="0" smtClean="0"/>
              <a:t>(3</a:t>
            </a:r>
            <a:r>
              <a:rPr lang="en-US" sz="1000" baseline="30000" dirty="0" smtClean="0"/>
              <a:t>rd</a:t>
            </a:r>
            <a:r>
              <a:rPr lang="en-US" sz="1000" dirty="0" smtClean="0"/>
              <a:t> ed.). Boston, MA: Pearson Education, Inc.</a:t>
            </a:r>
          </a:p>
          <a:p>
            <a:pPr>
              <a:buNone/>
            </a:pPr>
            <a:endParaRPr lang="en-US"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>Throughout the Process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Reflect</a:t>
            </a:r>
          </a:p>
          <a:p>
            <a:endParaRPr lang="en-US" dirty="0" smtClean="0"/>
          </a:p>
          <a:p>
            <a:r>
              <a:rPr lang="en-US" dirty="0" smtClean="0"/>
              <a:t>Discuss</a:t>
            </a:r>
          </a:p>
          <a:p>
            <a:endParaRPr lang="en-US" dirty="0" smtClean="0"/>
          </a:p>
          <a:p>
            <a:r>
              <a:rPr lang="en-US" dirty="0" smtClean="0"/>
              <a:t>Reach consensus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sz="1000" dirty="0" smtClean="0"/>
              <a:t>Matthews, L. J., and Crow, G. M. (2010) </a:t>
            </a:r>
            <a:r>
              <a:rPr lang="en-US" sz="1000" i="1" dirty="0" smtClean="0"/>
              <a:t>The </a:t>
            </a:r>
            <a:r>
              <a:rPr lang="en-US" sz="1000" i="1" dirty="0" err="1" smtClean="0"/>
              <a:t>Principalship</a:t>
            </a:r>
            <a:r>
              <a:rPr lang="en-US" sz="1000" i="1" dirty="0" smtClean="0"/>
              <a:t>: New roles in a professional learning community. </a:t>
            </a:r>
            <a:r>
              <a:rPr lang="en-US" sz="1000" dirty="0" smtClean="0"/>
              <a:t>(3</a:t>
            </a:r>
            <a:r>
              <a:rPr lang="en-US" sz="1000" baseline="30000" dirty="0" smtClean="0"/>
              <a:t>rd</a:t>
            </a:r>
            <a:r>
              <a:rPr lang="en-US" sz="1000" dirty="0" smtClean="0"/>
              <a:t> ed.). Boston, MA: Pearson Education, Inc.</a:t>
            </a:r>
          </a:p>
          <a:p>
            <a:endParaRPr lang="en-US" sz="1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Common Elements in Professional Learning Communities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82279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Principal leadership that is focused on student learning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Common mission, vision, values, and goals that are focused on teaching and learning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Participative leadership that focuses on teaching and learning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High-trust embedded in school culture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Interdependent culture that sustains continuous improvement in teaching and learning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 lvl="0">
              <a:buNone/>
            </a:pPr>
            <a:r>
              <a:rPr lang="en-US" sz="1100" dirty="0" smtClean="0"/>
              <a:t>Matthews, L. J., and Crow, G. M. (2010) </a:t>
            </a:r>
            <a:r>
              <a:rPr lang="en-US" sz="1100" i="1" dirty="0" smtClean="0"/>
              <a:t>The </a:t>
            </a:r>
            <a:r>
              <a:rPr lang="en-US" sz="1100" i="1" dirty="0" err="1" smtClean="0"/>
              <a:t>Principalship</a:t>
            </a:r>
            <a:r>
              <a:rPr lang="en-US" sz="1100" i="1" dirty="0" smtClean="0"/>
              <a:t>: New roles in a professional learning community. </a:t>
            </a:r>
            <a:r>
              <a:rPr lang="en-US" sz="1100" dirty="0" smtClean="0"/>
              <a:t>(3</a:t>
            </a:r>
            <a:r>
              <a:rPr lang="en-US" sz="1100" baseline="30000" dirty="0" smtClean="0"/>
              <a:t>rd</a:t>
            </a:r>
            <a:r>
              <a:rPr lang="en-US" sz="1100" dirty="0" smtClean="0"/>
              <a:t> ed.). Boston, MA: Pearson Education, Inc.</a:t>
            </a:r>
          </a:p>
          <a:p>
            <a:pPr>
              <a:buNone/>
            </a:pPr>
            <a:endParaRPr lang="en-US" sz="13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Teaming that is collaborative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Decision making based on data and research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Use of continuous assessment to improve learning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Academic success for all students with systems of prevention and intervention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Professional development that is teacher driven and embedded in daily work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Student Success Happens When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Team Members: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Shared a sense of purpose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Participated in collaborative activities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Focused on student learning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Deprivatized</a:t>
            </a:r>
            <a:r>
              <a:rPr lang="en-US" dirty="0" smtClean="0"/>
              <a:t> their teaching practices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Engaged in reflective dialogue</a:t>
            </a:r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r>
              <a:rPr lang="en-US" sz="1100" dirty="0" smtClean="0"/>
              <a:t>Matthews, L. J., and Crow, G. M. (2010) </a:t>
            </a:r>
            <a:r>
              <a:rPr lang="en-US" sz="1100" i="1" dirty="0" smtClean="0"/>
              <a:t>The </a:t>
            </a:r>
            <a:r>
              <a:rPr lang="en-US" sz="1100" i="1" dirty="0" err="1" smtClean="0"/>
              <a:t>Principalship</a:t>
            </a:r>
            <a:r>
              <a:rPr lang="en-US" sz="1100" i="1" dirty="0" smtClean="0"/>
              <a:t>: New roles in a professional learning community. </a:t>
            </a:r>
            <a:r>
              <a:rPr lang="en-US" sz="1100" dirty="0" smtClean="0"/>
              <a:t>(3</a:t>
            </a:r>
            <a:r>
              <a:rPr lang="en-US" sz="1100" baseline="30000" dirty="0" smtClean="0"/>
              <a:t>rd</a:t>
            </a:r>
            <a:r>
              <a:rPr lang="en-US" sz="1100" dirty="0" smtClean="0"/>
              <a:t> ed.). Boston, MA: Pearson Education, Inc.</a:t>
            </a:r>
          </a:p>
          <a:p>
            <a:pPr>
              <a:buNone/>
            </a:pPr>
            <a:endParaRPr lang="en-US" sz="1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dirty="0" smtClean="0"/>
              <a:t>Matthews, L. J., and Crow, G. M. (2010) </a:t>
            </a:r>
            <a:r>
              <a:rPr lang="en-US" i="1" dirty="0" smtClean="0"/>
              <a:t>The </a:t>
            </a:r>
            <a:r>
              <a:rPr lang="en-US" i="1" dirty="0" err="1" smtClean="0"/>
              <a:t>Principalship</a:t>
            </a:r>
            <a:r>
              <a:rPr lang="en-US" i="1" dirty="0" smtClean="0"/>
              <a:t>: New roles in a professional learning community. </a:t>
            </a:r>
            <a:r>
              <a:rPr lang="en-US" dirty="0" smtClean="0"/>
              <a:t>(3</a:t>
            </a:r>
            <a:r>
              <a:rPr lang="en-US" baseline="30000" dirty="0" smtClean="0"/>
              <a:t>rd</a:t>
            </a:r>
            <a:r>
              <a:rPr lang="en-US" dirty="0" smtClean="0"/>
              <a:t> ed.). Boston, MA: Pearson Education, Inc.</a:t>
            </a:r>
          </a:p>
          <a:p>
            <a:pPr>
              <a:buNone/>
            </a:pPr>
            <a:endParaRPr lang="en-US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183</TotalTime>
  <Words>508</Words>
  <Application>Microsoft Office PowerPoint</Application>
  <PresentationFormat>On-screen Show (4:3)</PresentationFormat>
  <Paragraphs>90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Verve</vt:lpstr>
      <vt:lpstr>The Guide to Professional Learning Communities</vt:lpstr>
      <vt:lpstr>Transform School</vt:lpstr>
      <vt:lpstr>Slide 3</vt:lpstr>
      <vt:lpstr>Slide 4</vt:lpstr>
      <vt:lpstr>Throughout the Process</vt:lpstr>
      <vt:lpstr>Common Elements in Professional Learning Communities</vt:lpstr>
      <vt:lpstr>Slide 7</vt:lpstr>
      <vt:lpstr>Student Success Happens When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Guide to Professional Learning Communities</dc:title>
  <dc:creator>owner</dc:creator>
  <cp:lastModifiedBy>owner</cp:lastModifiedBy>
  <cp:revision>19</cp:revision>
  <dcterms:created xsi:type="dcterms:W3CDTF">2010-11-23T03:07:09Z</dcterms:created>
  <dcterms:modified xsi:type="dcterms:W3CDTF">2010-11-23T06:10:12Z</dcterms:modified>
</cp:coreProperties>
</file>